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729A3C-153B-4E4A-92E6-8932078E27F3}" v="6" dt="2021-07-01T06:49:36.2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elen, BMJG (Bernhard)" userId="8c651d8e-946e-4948-8a64-4c10bca0126f" providerId="ADAL" clId="{55729A3C-153B-4E4A-92E6-8932078E27F3}"/>
    <pc:docChg chg="custSel modSld">
      <pc:chgData name="Seelen, BMJG (Bernhard)" userId="8c651d8e-946e-4948-8a64-4c10bca0126f" providerId="ADAL" clId="{55729A3C-153B-4E4A-92E6-8932078E27F3}" dt="2021-07-01T06:52:18.300" v="448" actId="1076"/>
      <pc:docMkLst>
        <pc:docMk/>
      </pc:docMkLst>
      <pc:sldChg chg="modSp">
        <pc:chgData name="Seelen, BMJG (Bernhard)" userId="8c651d8e-946e-4948-8a64-4c10bca0126f" providerId="ADAL" clId="{55729A3C-153B-4E4A-92E6-8932078E27F3}" dt="2021-07-01T06:45:33.484" v="4" actId="1076"/>
        <pc:sldMkLst>
          <pc:docMk/>
          <pc:sldMk cId="4070725427" sldId="257"/>
        </pc:sldMkLst>
        <pc:spChg chg="mod">
          <ac:chgData name="Seelen, BMJG (Bernhard)" userId="8c651d8e-946e-4948-8a64-4c10bca0126f" providerId="ADAL" clId="{55729A3C-153B-4E4A-92E6-8932078E27F3}" dt="2021-07-01T06:45:20.692" v="1" actId="403"/>
          <ac:spMkLst>
            <pc:docMk/>
            <pc:sldMk cId="4070725427" sldId="257"/>
            <ac:spMk id="3" creationId="{554DC16C-70C6-42D7-AA5A-FDDEC5480DCA}"/>
          </ac:spMkLst>
        </pc:spChg>
        <pc:picChg chg="mod">
          <ac:chgData name="Seelen, BMJG (Bernhard)" userId="8c651d8e-946e-4948-8a64-4c10bca0126f" providerId="ADAL" clId="{55729A3C-153B-4E4A-92E6-8932078E27F3}" dt="2021-07-01T06:45:30.650" v="2" actId="1076"/>
          <ac:picMkLst>
            <pc:docMk/>
            <pc:sldMk cId="4070725427" sldId="257"/>
            <ac:picMk id="1026" creationId="{C9F1C2FD-3B03-436A-8A88-C245AD67E29E}"/>
          </ac:picMkLst>
        </pc:picChg>
        <pc:picChg chg="mod">
          <ac:chgData name="Seelen, BMJG (Bernhard)" userId="8c651d8e-946e-4948-8a64-4c10bca0126f" providerId="ADAL" clId="{55729A3C-153B-4E4A-92E6-8932078E27F3}" dt="2021-07-01T06:45:32.136" v="3" actId="1076"/>
          <ac:picMkLst>
            <pc:docMk/>
            <pc:sldMk cId="4070725427" sldId="257"/>
            <ac:picMk id="1028" creationId="{456BC99C-DF0D-4065-80CD-A59B48C18727}"/>
          </ac:picMkLst>
        </pc:picChg>
        <pc:picChg chg="mod">
          <ac:chgData name="Seelen, BMJG (Bernhard)" userId="8c651d8e-946e-4948-8a64-4c10bca0126f" providerId="ADAL" clId="{55729A3C-153B-4E4A-92E6-8932078E27F3}" dt="2021-07-01T06:45:33.484" v="4" actId="1076"/>
          <ac:picMkLst>
            <pc:docMk/>
            <pc:sldMk cId="4070725427" sldId="257"/>
            <ac:picMk id="1030" creationId="{A0BD7573-AC96-4FA7-993A-6E5146C3D712}"/>
          </ac:picMkLst>
        </pc:picChg>
      </pc:sldChg>
      <pc:sldChg chg="addSp modSp mod">
        <pc:chgData name="Seelen, BMJG (Bernhard)" userId="8c651d8e-946e-4948-8a64-4c10bca0126f" providerId="ADAL" clId="{55729A3C-153B-4E4A-92E6-8932078E27F3}" dt="2021-07-01T06:52:18.300" v="448" actId="1076"/>
        <pc:sldMkLst>
          <pc:docMk/>
          <pc:sldMk cId="1398298239" sldId="265"/>
        </pc:sldMkLst>
        <pc:spChg chg="mod">
          <ac:chgData name="Seelen, BMJG (Bernhard)" userId="8c651d8e-946e-4948-8a64-4c10bca0126f" providerId="ADAL" clId="{55729A3C-153B-4E4A-92E6-8932078E27F3}" dt="2021-07-01T06:52:18.300" v="448" actId="1076"/>
          <ac:spMkLst>
            <pc:docMk/>
            <pc:sldMk cId="1398298239" sldId="265"/>
            <ac:spMk id="3" creationId="{C90C5958-3D45-46C3-8AD9-E18B1E81B64F}"/>
          </ac:spMkLst>
        </pc:spChg>
        <pc:spChg chg="add mod">
          <ac:chgData name="Seelen, BMJG (Bernhard)" userId="8c651d8e-946e-4948-8a64-4c10bca0126f" providerId="ADAL" clId="{55729A3C-153B-4E4A-92E6-8932078E27F3}" dt="2021-07-01T06:52:11.116" v="447" actId="403"/>
          <ac:spMkLst>
            <pc:docMk/>
            <pc:sldMk cId="1398298239" sldId="265"/>
            <ac:spMk id="4" creationId="{EC3B60FF-6AF1-408A-9183-FFEB69ACB997}"/>
          </ac:spMkLst>
        </pc:spChg>
      </pc:sldChg>
    </pc:docChg>
  </pc:docChgLst>
  <pc:docChgLst>
    <pc:chgData name="Seelen, BMJG (Bernhard)" userId="8c651d8e-946e-4948-8a64-4c10bca0126f" providerId="ADAL" clId="{CA3228EC-ECB7-4452-81B7-694861602C3F}"/>
    <pc:docChg chg="custSel addSld delSld modSld">
      <pc:chgData name="Seelen, BMJG (Bernhard)" userId="8c651d8e-946e-4948-8a64-4c10bca0126f" providerId="ADAL" clId="{CA3228EC-ECB7-4452-81B7-694861602C3F}" dt="2021-06-14T14:19:39.201" v="299" actId="20577"/>
      <pc:docMkLst>
        <pc:docMk/>
      </pc:docMkLst>
      <pc:sldChg chg="modSp mod">
        <pc:chgData name="Seelen, BMJG (Bernhard)" userId="8c651d8e-946e-4948-8a64-4c10bca0126f" providerId="ADAL" clId="{CA3228EC-ECB7-4452-81B7-694861602C3F}" dt="2021-06-14T14:14:10.866" v="15" actId="20577"/>
        <pc:sldMkLst>
          <pc:docMk/>
          <pc:sldMk cId="290597311" sldId="256"/>
        </pc:sldMkLst>
        <pc:spChg chg="mod">
          <ac:chgData name="Seelen, BMJG (Bernhard)" userId="8c651d8e-946e-4948-8a64-4c10bca0126f" providerId="ADAL" clId="{CA3228EC-ECB7-4452-81B7-694861602C3F}" dt="2021-06-14T14:14:10.866" v="15" actId="20577"/>
          <ac:spMkLst>
            <pc:docMk/>
            <pc:sldMk cId="290597311" sldId="256"/>
            <ac:spMk id="2" creationId="{A6F09475-6E83-4C43-9F63-B18B8D5C73CA}"/>
          </ac:spMkLst>
        </pc:spChg>
      </pc:sldChg>
      <pc:sldChg chg="del">
        <pc:chgData name="Seelen, BMJG (Bernhard)" userId="8c651d8e-946e-4948-8a64-4c10bca0126f" providerId="ADAL" clId="{CA3228EC-ECB7-4452-81B7-694861602C3F}" dt="2021-06-14T14:15:45.835" v="16" actId="47"/>
        <pc:sldMkLst>
          <pc:docMk/>
          <pc:sldMk cId="91976601" sldId="261"/>
        </pc:sldMkLst>
      </pc:sldChg>
      <pc:sldChg chg="del">
        <pc:chgData name="Seelen, BMJG (Bernhard)" userId="8c651d8e-946e-4948-8a64-4c10bca0126f" providerId="ADAL" clId="{CA3228EC-ECB7-4452-81B7-694861602C3F}" dt="2021-06-14T14:15:51.988" v="17" actId="47"/>
        <pc:sldMkLst>
          <pc:docMk/>
          <pc:sldMk cId="3195611680" sldId="262"/>
        </pc:sldMkLst>
      </pc:sldChg>
      <pc:sldChg chg="del">
        <pc:chgData name="Seelen, BMJG (Bernhard)" userId="8c651d8e-946e-4948-8a64-4c10bca0126f" providerId="ADAL" clId="{CA3228EC-ECB7-4452-81B7-694861602C3F}" dt="2021-06-14T14:15:54.503" v="18" actId="47"/>
        <pc:sldMkLst>
          <pc:docMk/>
          <pc:sldMk cId="4162562163" sldId="263"/>
        </pc:sldMkLst>
      </pc:sldChg>
      <pc:sldChg chg="modSp new mod">
        <pc:chgData name="Seelen, BMJG (Bernhard)" userId="8c651d8e-946e-4948-8a64-4c10bca0126f" providerId="ADAL" clId="{CA3228EC-ECB7-4452-81B7-694861602C3F}" dt="2021-06-14T14:19:39.201" v="299" actId="20577"/>
        <pc:sldMkLst>
          <pc:docMk/>
          <pc:sldMk cId="2201796698" sldId="267"/>
        </pc:sldMkLst>
        <pc:spChg chg="mod">
          <ac:chgData name="Seelen, BMJG (Bernhard)" userId="8c651d8e-946e-4948-8a64-4c10bca0126f" providerId="ADAL" clId="{CA3228EC-ECB7-4452-81B7-694861602C3F}" dt="2021-06-14T14:16:20.387" v="43" actId="20577"/>
          <ac:spMkLst>
            <pc:docMk/>
            <pc:sldMk cId="2201796698" sldId="267"/>
            <ac:spMk id="2" creationId="{A56A78B2-29F6-4E40-9A71-D92740C034C4}"/>
          </ac:spMkLst>
        </pc:spChg>
        <pc:spChg chg="mod">
          <ac:chgData name="Seelen, BMJG (Bernhard)" userId="8c651d8e-946e-4948-8a64-4c10bca0126f" providerId="ADAL" clId="{CA3228EC-ECB7-4452-81B7-694861602C3F}" dt="2021-06-14T14:19:39.201" v="299" actId="20577"/>
          <ac:spMkLst>
            <pc:docMk/>
            <pc:sldMk cId="2201796698" sldId="267"/>
            <ac:spMk id="3" creationId="{30E59211-77FC-415F-9D33-20618250F17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7/1/2021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F09475-6E83-4C43-9F63-B18B8D5C73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2.3 Hoe wil je wonen?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D23693E-CA6D-4A10-9BD4-BAF4B5197D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1821846"/>
          </a:xfrm>
        </p:spPr>
        <p:txBody>
          <a:bodyPr>
            <a:normAutofit/>
          </a:bodyPr>
          <a:lstStyle/>
          <a:p>
            <a:r>
              <a:rPr lang="nl-NL" dirty="0"/>
              <a:t>Wat de woningmarkt is</a:t>
            </a:r>
          </a:p>
          <a:p>
            <a:r>
              <a:rPr lang="nl-NL" dirty="0"/>
              <a:t>Wat er komt kijken bij het huren van een woning</a:t>
            </a:r>
          </a:p>
          <a:p>
            <a:r>
              <a:rPr lang="nl-NL" dirty="0"/>
              <a:t>Hoe het kopen van een woning in zijn werk gaat</a:t>
            </a:r>
          </a:p>
        </p:txBody>
      </p:sp>
    </p:spTree>
    <p:extLst>
      <p:ext uri="{BB962C8B-B14F-4D97-AF65-F5344CB8AC3E}">
        <p14:creationId xmlns:p14="http://schemas.microsoft.com/office/powerpoint/2010/main" val="290597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C76164-84E4-4CB1-B84E-4982B6434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Woningmarkt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4DC16C-70C6-42D7-AA5A-FDDEC5480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Bestaat uit de totale vraag naar woningen en het totale aanbod van woningen.</a:t>
            </a:r>
          </a:p>
          <a:p>
            <a:endParaRPr lang="nl-NL" sz="2800" dirty="0"/>
          </a:p>
        </p:txBody>
      </p:sp>
      <p:pic>
        <p:nvPicPr>
          <p:cNvPr id="1026" name="Picture 2" descr="Afbeeldingsresultaat voor huis te koop bord">
            <a:extLst>
              <a:ext uri="{FF2B5EF4-FFF2-40B4-BE49-F238E27FC236}">
                <a16:creationId xmlns:a16="http://schemas.microsoft.com/office/drawing/2014/main" id="{C9F1C2FD-3B03-436A-8A88-C245AD67E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0" y="3153410"/>
            <a:ext cx="3800475" cy="278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huis te koop bord">
            <a:extLst>
              <a:ext uri="{FF2B5EF4-FFF2-40B4-BE49-F238E27FC236}">
                <a16:creationId xmlns:a16="http://schemas.microsoft.com/office/drawing/2014/main" id="{456BC99C-DF0D-4065-80CD-A59B48C18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227" y="3153410"/>
            <a:ext cx="2390775" cy="278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huis te koop bord">
            <a:extLst>
              <a:ext uri="{FF2B5EF4-FFF2-40B4-BE49-F238E27FC236}">
                <a16:creationId xmlns:a16="http://schemas.microsoft.com/office/drawing/2014/main" id="{A0BD7573-AC96-4FA7-993A-6E5146C3D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74" y="3153409"/>
            <a:ext cx="3590925" cy="278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72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E38565-D073-438F-B4D3-B9F62ADB0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6935BD-D982-417E-839B-2F9DCB30A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3AC2C3D-1FF4-46EE-BD15-F4FE0BE4B4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31" t="4411" r="23529" b="-1176"/>
          <a:stretch/>
        </p:blipFill>
        <p:spPr>
          <a:xfrm rot="16200000">
            <a:off x="4330252" y="-2952378"/>
            <a:ext cx="3580232" cy="12143261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60C9B45-C353-415E-93E7-54ED3A5D87C7}"/>
              </a:ext>
            </a:extLst>
          </p:cNvPr>
          <p:cNvSpPr txBox="1"/>
          <p:nvPr/>
        </p:nvSpPr>
        <p:spPr>
          <a:xfrm>
            <a:off x="4981575" y="2247900"/>
            <a:ext cx="162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koopwoningen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6806E44-50A8-4C73-A0F2-8B3B8FA72876}"/>
              </a:ext>
            </a:extLst>
          </p:cNvPr>
          <p:cNvSpPr txBox="1"/>
          <p:nvPr/>
        </p:nvSpPr>
        <p:spPr>
          <a:xfrm>
            <a:off x="4981574" y="3333606"/>
            <a:ext cx="162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huurwoningen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FAD3412-AD65-4A59-A32C-FD79C0A8A55F}"/>
              </a:ext>
            </a:extLst>
          </p:cNvPr>
          <p:cNvSpPr txBox="1"/>
          <p:nvPr/>
        </p:nvSpPr>
        <p:spPr>
          <a:xfrm>
            <a:off x="9677399" y="2247900"/>
            <a:ext cx="1628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Huurwoningen in de vrije sector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633D8E6-088B-4A04-825D-24D15207C317}"/>
              </a:ext>
            </a:extLst>
          </p:cNvPr>
          <p:cNvSpPr txBox="1"/>
          <p:nvPr/>
        </p:nvSpPr>
        <p:spPr>
          <a:xfrm>
            <a:off x="9622083" y="3542611"/>
            <a:ext cx="198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Sociale huurwoningen</a:t>
            </a:r>
          </a:p>
        </p:txBody>
      </p:sp>
      <p:sp>
        <p:nvSpPr>
          <p:cNvPr id="9" name="Bijschrift: pijl-omlaag 8">
            <a:extLst>
              <a:ext uri="{FF2B5EF4-FFF2-40B4-BE49-F238E27FC236}">
                <a16:creationId xmlns:a16="http://schemas.microsoft.com/office/drawing/2014/main" id="{1A60590D-48DC-4212-90BA-F419A3381CCE}"/>
              </a:ext>
            </a:extLst>
          </p:cNvPr>
          <p:cNvSpPr/>
          <p:nvPr/>
        </p:nvSpPr>
        <p:spPr>
          <a:xfrm>
            <a:off x="9382125" y="642541"/>
            <a:ext cx="2447925" cy="137319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Huurwoningen boven de € 700 per maand</a:t>
            </a:r>
          </a:p>
        </p:txBody>
      </p:sp>
      <p:sp>
        <p:nvSpPr>
          <p:cNvPr id="10" name="Bijschrift: pijl-omhoog 9">
            <a:extLst>
              <a:ext uri="{FF2B5EF4-FFF2-40B4-BE49-F238E27FC236}">
                <a16:creationId xmlns:a16="http://schemas.microsoft.com/office/drawing/2014/main" id="{311405A1-89D9-4A16-8497-21994BD8B6AB}"/>
              </a:ext>
            </a:extLst>
          </p:cNvPr>
          <p:cNvSpPr/>
          <p:nvPr/>
        </p:nvSpPr>
        <p:spPr>
          <a:xfrm>
            <a:off x="9553575" y="4676775"/>
            <a:ext cx="2276475" cy="153868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Huurwoningen onder de € 700 per maand</a:t>
            </a:r>
          </a:p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87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FEDC40-0566-4077-8E2A-5117F63AE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Heb je een te laag inkomen?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479201-04BD-4623-8FAA-4D6E2C27C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Huurtoeslag</a:t>
            </a:r>
          </a:p>
          <a:p>
            <a:endParaRPr lang="nl-NL" dirty="0"/>
          </a:p>
          <a:p>
            <a:r>
              <a:rPr lang="nl-NL" dirty="0"/>
              <a:t>Want: primaire levensbehoefte</a:t>
            </a:r>
          </a:p>
        </p:txBody>
      </p:sp>
    </p:spTree>
    <p:extLst>
      <p:ext uri="{BB962C8B-B14F-4D97-AF65-F5344CB8AC3E}">
        <p14:creationId xmlns:p14="http://schemas.microsoft.com/office/powerpoint/2010/main" val="318797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D7823D-A3D1-453F-89C2-77EED64AF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MAkelaar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0DDABF-697D-442D-B197-9C2DFBC63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Als koper </a:t>
            </a:r>
            <a:r>
              <a:rPr lang="nl-NL" b="1" dirty="0">
                <a:sym typeface="Wingdings" panose="05000000000000000000" pitchFamily="2" charset="2"/>
              </a:rPr>
              <a:t>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Je kunt de makelaar laten helpen bij het zoeken naar een huis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De makelaar kan voor jou gaan onderhandelen</a:t>
            </a:r>
            <a:endParaRPr lang="nl-NL" b="1" dirty="0">
              <a:sym typeface="Wingdings" panose="05000000000000000000" pitchFamily="2" charset="2"/>
            </a:endParaRPr>
          </a:p>
          <a:p>
            <a:r>
              <a:rPr lang="nl-NL" b="1" dirty="0">
                <a:sym typeface="Wingdings" panose="05000000000000000000" pitchFamily="2" charset="2"/>
              </a:rPr>
              <a:t>Als verkoper 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De makelaar gaat je helpen met verkopen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De makelaar geeft je advies</a:t>
            </a:r>
          </a:p>
        </p:txBody>
      </p:sp>
    </p:spTree>
    <p:extLst>
      <p:ext uri="{BB962C8B-B14F-4D97-AF65-F5344CB8AC3E}">
        <p14:creationId xmlns:p14="http://schemas.microsoft.com/office/powerpoint/2010/main" val="325904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6A78B2-29F6-4E40-9A71-D92740C03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Kopen van een huis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E59211-77FC-415F-9D33-20618250F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Nieuwbouw</a:t>
            </a:r>
          </a:p>
          <a:p>
            <a:pPr lvl="1"/>
            <a:r>
              <a:rPr lang="nl-NL" dirty="0"/>
              <a:t>Vrij op naam (v.o.n.)	alle extra kosten zitten al in de </a:t>
            </a:r>
            <a:r>
              <a:rPr lang="nl-NL"/>
              <a:t>prijs verwerkt</a:t>
            </a:r>
            <a:endParaRPr lang="nl-NL" dirty="0"/>
          </a:p>
          <a:p>
            <a:endParaRPr lang="nl-NL" dirty="0"/>
          </a:p>
          <a:p>
            <a:r>
              <a:rPr lang="nl-NL" dirty="0"/>
              <a:t>Bestaande </a:t>
            </a:r>
            <a:r>
              <a:rPr lang="nl-NL" dirty="0" err="1"/>
              <a:t>wonging</a:t>
            </a:r>
            <a:endParaRPr lang="nl-NL" dirty="0"/>
          </a:p>
          <a:p>
            <a:pPr lvl="1"/>
            <a:r>
              <a:rPr lang="nl-NL" dirty="0"/>
              <a:t>Kosten koper (k.k.)    overdrachtsbelasting, notariskosten, kadaster</a:t>
            </a:r>
          </a:p>
          <a:p>
            <a:pPr lvl="1"/>
            <a:endParaRPr lang="nl-NL" dirty="0"/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1796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2152CB-DBE4-4FDE-9F15-DCEB3FA2A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Heb je een huis?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E990D7-9754-405E-8A14-6DF5A0BEC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Dan betaal je onroerendezaakbelasting (OZB)</a:t>
            </a:r>
          </a:p>
          <a:p>
            <a:endParaRPr lang="nl-NL" sz="2400" dirty="0"/>
          </a:p>
          <a:p>
            <a:r>
              <a:rPr lang="nl-NL" sz="2400" dirty="0"/>
              <a:t>Een percentage van de waarde van je woning</a:t>
            </a:r>
          </a:p>
        </p:txBody>
      </p:sp>
    </p:spTree>
    <p:extLst>
      <p:ext uri="{BB962C8B-B14F-4D97-AF65-F5344CB8AC3E}">
        <p14:creationId xmlns:p14="http://schemas.microsoft.com/office/powerpoint/2010/main" val="73761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1C2B53-1112-4E68-BA1F-824EF4C24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0C5958-3D45-46C3-8AD9-E18B1E81B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699" y="2103240"/>
            <a:ext cx="9603275" cy="1846915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nl-NL" sz="2400" dirty="0"/>
              <a:t>	Maak de opdrachten van paragraaf 2.3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/>
              <a:t>vanaf</a:t>
            </a:r>
            <a:r>
              <a:rPr lang="en-US" sz="2400" dirty="0"/>
              <a:t> </a:t>
            </a:r>
            <a:r>
              <a:rPr lang="en-US" sz="2400" dirty="0" err="1"/>
              <a:t>blz</a:t>
            </a:r>
            <a:r>
              <a:rPr lang="en-US" sz="2400" dirty="0"/>
              <a:t>. 48</a:t>
            </a:r>
          </a:p>
          <a:p>
            <a:pPr marL="0" indent="0">
              <a:buNone/>
            </a:pPr>
            <a:r>
              <a:rPr lang="en-US" sz="2400" dirty="0"/>
              <a:t>	1 t/m 11 + </a:t>
            </a:r>
            <a:r>
              <a:rPr lang="en-US" sz="2400" dirty="0" err="1"/>
              <a:t>nakijken</a:t>
            </a:r>
            <a:r>
              <a:rPr lang="en-US" sz="2400" dirty="0"/>
              <a:t> met rode pen/ </a:t>
            </a:r>
            <a:r>
              <a:rPr lang="en-US" sz="2400" dirty="0" err="1"/>
              <a:t>potlood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  <a:endParaRPr lang="nl-NL" sz="2400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C3B60FF-6AF1-408A-9183-FFEB69ACB997}"/>
              </a:ext>
            </a:extLst>
          </p:cNvPr>
          <p:cNvSpPr txBox="1">
            <a:spLocks/>
          </p:cNvSpPr>
          <p:nvPr/>
        </p:nvSpPr>
        <p:spPr>
          <a:xfrm>
            <a:off x="5019040" y="3831302"/>
            <a:ext cx="7315973" cy="26495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nl-NL" dirty="0"/>
              <a:t>	Wat moet je nu kunnen?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nl-NL" dirty="0"/>
              <a:t>	- Je kunt de woningmarkt verder onderverdelen.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	- Je </a:t>
            </a:r>
            <a:r>
              <a:rPr lang="en-US" dirty="0" err="1"/>
              <a:t>kunt</a:t>
            </a:r>
            <a:r>
              <a:rPr lang="en-US" dirty="0"/>
              <a:t> </a:t>
            </a:r>
            <a:r>
              <a:rPr lang="en-US" dirty="0" err="1"/>
              <a:t>berekeningen</a:t>
            </a:r>
            <a:r>
              <a:rPr lang="en-US" dirty="0"/>
              <a:t> </a:t>
            </a:r>
            <a:r>
              <a:rPr lang="en-US" dirty="0" err="1"/>
              <a:t>uitvoeren</a:t>
            </a:r>
            <a:r>
              <a:rPr lang="en-US" dirty="0"/>
              <a:t> met </a:t>
            </a:r>
            <a:r>
              <a:rPr lang="en-US" dirty="0" err="1"/>
              <a:t>huurtoeslag</a:t>
            </a:r>
            <a:r>
              <a:rPr lang="en-US" dirty="0"/>
              <a:t>.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	- Je </a:t>
            </a:r>
            <a:r>
              <a:rPr lang="en-US" dirty="0" err="1"/>
              <a:t>weet</a:t>
            </a:r>
            <a:r>
              <a:rPr lang="en-US" dirty="0"/>
              <a:t> wat er </a:t>
            </a:r>
            <a:r>
              <a:rPr lang="en-US" dirty="0" err="1"/>
              <a:t>komt</a:t>
            </a:r>
            <a:r>
              <a:rPr lang="en-US" dirty="0"/>
              <a:t> </a:t>
            </a:r>
            <a:r>
              <a:rPr lang="en-US" dirty="0" err="1"/>
              <a:t>kijken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de </a:t>
            </a:r>
            <a:r>
              <a:rPr lang="en-US" dirty="0" err="1"/>
              <a:t>aanschaf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woning</a:t>
            </a:r>
            <a:r>
              <a:rPr lang="en-US" dirty="0"/>
              <a:t>.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	- Je </a:t>
            </a:r>
            <a:r>
              <a:rPr lang="en-US" dirty="0" err="1"/>
              <a:t>kunt</a:t>
            </a:r>
            <a:r>
              <a:rPr lang="en-US" dirty="0"/>
              <a:t> </a:t>
            </a:r>
            <a:r>
              <a:rPr lang="en-US" dirty="0" err="1"/>
              <a:t>uitrekenen</a:t>
            </a:r>
            <a:r>
              <a:rPr lang="en-US" dirty="0"/>
              <a:t> </a:t>
            </a:r>
            <a:r>
              <a:rPr lang="en-US" dirty="0" err="1"/>
              <a:t>hoeveel</a:t>
            </a:r>
            <a:r>
              <a:rPr lang="en-US" dirty="0"/>
              <a:t> </a:t>
            </a:r>
            <a:r>
              <a:rPr lang="en-US" dirty="0" err="1"/>
              <a:t>gemeentelijke</a:t>
            </a:r>
            <a:r>
              <a:rPr lang="en-US" dirty="0"/>
              <a:t> </a:t>
            </a:r>
            <a:r>
              <a:rPr lang="en-US" dirty="0" err="1"/>
              <a:t>belasting</a:t>
            </a:r>
            <a:r>
              <a:rPr lang="en-US" dirty="0"/>
              <a:t> je </a:t>
            </a:r>
            <a:r>
              <a:rPr lang="en-US" dirty="0" err="1"/>
              <a:t>betaald</a:t>
            </a:r>
            <a:r>
              <a:rPr lang="en-US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	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398298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BC90E1-CCE6-4789-8378-A0D616F05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C358E4-AF58-46D4-A435-E745DBDCD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2" descr="D:\Pincode - 6e editie\Pincode - vmbo bb\ICT\Leerjaar 3\verkleind-beeld-Pincode-3gt\verkleind-beeld-Pincode-3gt\2 - hoofdstuk 2\80826E89.jpg">
            <a:extLst>
              <a:ext uri="{FF2B5EF4-FFF2-40B4-BE49-F238E27FC236}">
                <a16:creationId xmlns:a16="http://schemas.microsoft.com/office/drawing/2014/main" id="{35CA379C-EF1B-45BB-B198-4E506F3B7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3" y="1906494"/>
            <a:ext cx="2842042" cy="355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Pincode - 6e editie\Pincode - vmbo bb\ICT\Leerjaar 3\verkleind-beeld-Pincode-3gt\verkleind-beeld-Pincode-3gt\2 - hoofdstuk 2\80826E98.jpg">
            <a:extLst>
              <a:ext uri="{FF2B5EF4-FFF2-40B4-BE49-F238E27FC236}">
                <a16:creationId xmlns:a16="http://schemas.microsoft.com/office/drawing/2014/main" id="{A09EBCFD-4468-4247-B4F1-A7EE2DB05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665" y="1913867"/>
            <a:ext cx="2835908" cy="355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Pincode - 6e editie\Pincode - vmbo bb\ICT\Leerjaar 3\verkleind-beeld-Pincode-3gt\verkleind-beeld-Pincode-3gt\2 - hoofdstuk 2\80826E99.jpg">
            <a:extLst>
              <a:ext uri="{FF2B5EF4-FFF2-40B4-BE49-F238E27FC236}">
                <a16:creationId xmlns:a16="http://schemas.microsoft.com/office/drawing/2014/main" id="{C18DA66B-81E8-4A81-82D7-E30BDE7B0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33014"/>
            <a:ext cx="2826755" cy="354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Pincode - 6e editie\Pincode - vmbo bb\ICT\Leerjaar 3\verkleind-beeld-Pincode-3gt\verkleind-beeld-Pincode-3gt\2 - hoofdstuk 2\80826E9A.jpg">
            <a:extLst>
              <a:ext uri="{FF2B5EF4-FFF2-40B4-BE49-F238E27FC236}">
                <a16:creationId xmlns:a16="http://schemas.microsoft.com/office/drawing/2014/main" id="{6C532C73-84EB-42F2-8BB2-6BD6612D0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755" y="1933014"/>
            <a:ext cx="2820622" cy="35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018374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TM10001114[[fn=Galerie]]</Template>
  <TotalTime>56</TotalTime>
  <Words>258</Words>
  <Application>Microsoft Office PowerPoint</Application>
  <PresentationFormat>Breedbeeld</PresentationFormat>
  <Paragraphs>44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Gill Sans MT</vt:lpstr>
      <vt:lpstr>Galerie</vt:lpstr>
      <vt:lpstr>2.3 Hoe wil je wonen?</vt:lpstr>
      <vt:lpstr>Woningmarkt</vt:lpstr>
      <vt:lpstr>PowerPoint-presentatie</vt:lpstr>
      <vt:lpstr>Heb je een te laag inkomen?</vt:lpstr>
      <vt:lpstr>MAkelaar</vt:lpstr>
      <vt:lpstr>Kopen van een huis</vt:lpstr>
      <vt:lpstr>Heb je een huis?</vt:lpstr>
      <vt:lpstr>Aan de slag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2.3 een huur- of koopwoning?</dc:title>
  <dc:creator>Rens Scheepens</dc:creator>
  <cp:lastModifiedBy>Seelen, BMJG (Bernhard)</cp:lastModifiedBy>
  <cp:revision>9</cp:revision>
  <dcterms:created xsi:type="dcterms:W3CDTF">2019-10-01T12:20:29Z</dcterms:created>
  <dcterms:modified xsi:type="dcterms:W3CDTF">2021-07-01T06:52:47Z</dcterms:modified>
</cp:coreProperties>
</file>